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399" cy="308609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4:notes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8:notes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solidFill>
          <a:srgbClr val="E9EDF4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303837" y="4581525"/>
            <a:ext cx="6121400" cy="1516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9A8B7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99A8B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5303837" y="2276475"/>
            <a:ext cx="6121400" cy="2305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2" type="body"/>
          </p:nvPr>
        </p:nvSpPr>
        <p:spPr>
          <a:xfrm>
            <a:off x="5303837" y="760412"/>
            <a:ext cx="6121401" cy="7604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9A8B7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99A8B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3" type="body"/>
          </p:nvPr>
        </p:nvSpPr>
        <p:spPr>
          <a:xfrm>
            <a:off x="5303837" y="1520825"/>
            <a:ext cx="6121401" cy="755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/>
          <p:nvPr>
            <p:ph idx="4" type="pic"/>
          </p:nvPr>
        </p:nvSpPr>
        <p:spPr>
          <a:xfrm>
            <a:off x="766762" y="1520823"/>
            <a:ext cx="3781425" cy="38163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/>
          <p:nvPr/>
        </p:nvSpPr>
        <p:spPr>
          <a:xfrm>
            <a:off x="766762" y="0"/>
            <a:ext cx="757235" cy="251998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три объекта">
  <p:cSld name="Заголовок три объекта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1139824" y="760412"/>
            <a:ext cx="9919064" cy="1512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>
            <a:off x="1139824" y="2633321"/>
            <a:ext cx="3048364" cy="30995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1"/>
          <p:cNvSpPr txBox="1"/>
          <p:nvPr>
            <p:ph idx="2" type="body"/>
          </p:nvPr>
        </p:nvSpPr>
        <p:spPr>
          <a:xfrm>
            <a:off x="8003813" y="2633321"/>
            <a:ext cx="3055075" cy="30995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3" type="body"/>
          </p:nvPr>
        </p:nvSpPr>
        <p:spPr>
          <a:xfrm>
            <a:off x="4548187" y="2633322"/>
            <a:ext cx="3095625" cy="30995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1"/>
          <p:cNvSpPr/>
          <p:nvPr/>
        </p:nvSpPr>
        <p:spPr>
          <a:xfrm>
            <a:off x="766762" y="0"/>
            <a:ext cx="757235" cy="251998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1"/>
          <p:cNvSpPr/>
          <p:nvPr/>
        </p:nvSpPr>
        <p:spPr>
          <a:xfrm>
            <a:off x="766762" y="6102000"/>
            <a:ext cx="757235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ри объекта">
  <p:cSld name="Три объекта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idx="1" type="body"/>
          </p:nvPr>
        </p:nvSpPr>
        <p:spPr>
          <a:xfrm>
            <a:off x="1139824" y="760412"/>
            <a:ext cx="3048364" cy="497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2" type="body"/>
          </p:nvPr>
        </p:nvSpPr>
        <p:spPr>
          <a:xfrm>
            <a:off x="8003813" y="760412"/>
            <a:ext cx="3055075" cy="497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3" type="body"/>
          </p:nvPr>
        </p:nvSpPr>
        <p:spPr>
          <a:xfrm>
            <a:off x="4548187" y="760412"/>
            <a:ext cx="3095625" cy="497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2"/>
          <p:cNvSpPr/>
          <p:nvPr/>
        </p:nvSpPr>
        <p:spPr>
          <a:xfrm>
            <a:off x="766762" y="0"/>
            <a:ext cx="757235" cy="251998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2"/>
          <p:cNvSpPr/>
          <p:nvPr/>
        </p:nvSpPr>
        <p:spPr>
          <a:xfrm>
            <a:off x="766762" y="6102000"/>
            <a:ext cx="757235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4 объекта">
  <p:cSld name="Заголовок и 4 объекта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title"/>
          </p:nvPr>
        </p:nvSpPr>
        <p:spPr>
          <a:xfrm>
            <a:off x="766762" y="760412"/>
            <a:ext cx="10658474" cy="1512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" type="body"/>
          </p:nvPr>
        </p:nvSpPr>
        <p:spPr>
          <a:xfrm>
            <a:off x="766764" y="2633322"/>
            <a:ext cx="2393999" cy="3099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2" type="body"/>
          </p:nvPr>
        </p:nvSpPr>
        <p:spPr>
          <a:xfrm>
            <a:off x="6276001" y="2633322"/>
            <a:ext cx="2388886" cy="3099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3" type="body"/>
          </p:nvPr>
        </p:nvSpPr>
        <p:spPr>
          <a:xfrm>
            <a:off x="3520764" y="2633322"/>
            <a:ext cx="2395236" cy="3099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4" type="body"/>
          </p:nvPr>
        </p:nvSpPr>
        <p:spPr>
          <a:xfrm>
            <a:off x="9024888" y="2633321"/>
            <a:ext cx="2400349" cy="3099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3"/>
          <p:cNvSpPr/>
          <p:nvPr/>
        </p:nvSpPr>
        <p:spPr>
          <a:xfrm>
            <a:off x="766762" y="0"/>
            <a:ext cx="757235" cy="251998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766762" y="6102000"/>
            <a:ext cx="757235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объекта">
  <p:cSld name="4 объекта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766764" y="760412"/>
            <a:ext cx="2393999" cy="497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2" type="body"/>
          </p:nvPr>
        </p:nvSpPr>
        <p:spPr>
          <a:xfrm>
            <a:off x="6276001" y="760412"/>
            <a:ext cx="2388886" cy="497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4"/>
          <p:cNvSpPr txBox="1"/>
          <p:nvPr>
            <p:ph idx="3" type="body"/>
          </p:nvPr>
        </p:nvSpPr>
        <p:spPr>
          <a:xfrm>
            <a:off x="3520764" y="760412"/>
            <a:ext cx="2395236" cy="497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14"/>
          <p:cNvSpPr txBox="1"/>
          <p:nvPr>
            <p:ph idx="4" type="body"/>
          </p:nvPr>
        </p:nvSpPr>
        <p:spPr>
          <a:xfrm>
            <a:off x="9024888" y="760412"/>
            <a:ext cx="2400349" cy="497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14"/>
          <p:cNvSpPr/>
          <p:nvPr/>
        </p:nvSpPr>
        <p:spPr>
          <a:xfrm>
            <a:off x="766762" y="0"/>
            <a:ext cx="757235" cy="251998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766762" y="6102000"/>
            <a:ext cx="757235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вадратная каритнка с подписью">
  <p:cSld name="Квадратная каритнка с подписью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idx="1" type="body"/>
          </p:nvPr>
        </p:nvSpPr>
        <p:spPr>
          <a:xfrm>
            <a:off x="7656513" y="3022950"/>
            <a:ext cx="3779836" cy="3079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2" type="body"/>
          </p:nvPr>
        </p:nvSpPr>
        <p:spPr>
          <a:xfrm>
            <a:off x="7656513" y="755650"/>
            <a:ext cx="3779836" cy="22669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15"/>
          <p:cNvSpPr/>
          <p:nvPr>
            <p:ph idx="3" type="pic"/>
          </p:nvPr>
        </p:nvSpPr>
        <p:spPr>
          <a:xfrm>
            <a:off x="0" y="0"/>
            <a:ext cx="6899487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15"/>
          <p:cNvSpPr/>
          <p:nvPr/>
        </p:nvSpPr>
        <p:spPr>
          <a:xfrm>
            <a:off x="766762" y="0"/>
            <a:ext cx="757235" cy="251998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766762" y="6102000"/>
            <a:ext cx="757235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ая каритнка с подписью">
  <p:cSld name="Вертикальная каритнка с подписью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6096001" y="3022950"/>
            <a:ext cx="5340350" cy="3079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2" type="body"/>
          </p:nvPr>
        </p:nvSpPr>
        <p:spPr>
          <a:xfrm>
            <a:off x="6096001" y="755650"/>
            <a:ext cx="5340350" cy="22669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16"/>
          <p:cNvSpPr/>
          <p:nvPr>
            <p:ph idx="3" type="pic"/>
          </p:nvPr>
        </p:nvSpPr>
        <p:spPr>
          <a:xfrm>
            <a:off x="0" y="0"/>
            <a:ext cx="534035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16"/>
          <p:cNvSpPr/>
          <p:nvPr/>
        </p:nvSpPr>
        <p:spPr>
          <a:xfrm>
            <a:off x="766762" y="0"/>
            <a:ext cx="757235" cy="251998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766762" y="6102000"/>
            <a:ext cx="757235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Горизонтальная каритнка с подписью">
  <p:cSld name="Горизонтальная каритнка с подписью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6888163" y="3022950"/>
            <a:ext cx="4548187" cy="23142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idx="2" type="body"/>
          </p:nvPr>
        </p:nvSpPr>
        <p:spPr>
          <a:xfrm>
            <a:off x="6888163" y="1520824"/>
            <a:ext cx="4548187" cy="1501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17"/>
          <p:cNvSpPr/>
          <p:nvPr>
            <p:ph idx="3" type="pic"/>
          </p:nvPr>
        </p:nvSpPr>
        <p:spPr>
          <a:xfrm>
            <a:off x="759597" y="1520824"/>
            <a:ext cx="5336401" cy="3816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17"/>
          <p:cNvSpPr/>
          <p:nvPr/>
        </p:nvSpPr>
        <p:spPr>
          <a:xfrm>
            <a:off x="766762" y="0"/>
            <a:ext cx="757235" cy="251998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766762" y="6102000"/>
            <a:ext cx="757235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/>
          <p:nvPr/>
        </p:nvSpPr>
        <p:spPr>
          <a:xfrm>
            <a:off x="766762" y="0"/>
            <a:ext cx="757235" cy="251998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766762" y="6102000"/>
            <a:ext cx="757235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1512000" y="756000"/>
            <a:ext cx="9167999" cy="1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1512000" y="2628000"/>
            <a:ext cx="9167999" cy="3104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766762" y="0"/>
            <a:ext cx="757235" cy="251998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766762" y="6102000"/>
            <a:ext cx="757235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1524000" y="1520825"/>
            <a:ext cx="9148798" cy="381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4"/>
          <p:cNvSpPr/>
          <p:nvPr/>
        </p:nvSpPr>
        <p:spPr>
          <a:xfrm>
            <a:off x="766762" y="0"/>
            <a:ext cx="757235" cy="251998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766762" y="6102000"/>
            <a:ext cx="757235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два объекта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1512000" y="743125"/>
            <a:ext cx="9167999" cy="1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1511999" y="2636474"/>
            <a:ext cx="4404000" cy="3096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6276000" y="2636474"/>
            <a:ext cx="4404000" cy="3096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>
            <a:off x="766762" y="0"/>
            <a:ext cx="757235" cy="251998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766762" y="6102000"/>
            <a:ext cx="757235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сравнение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1512000" y="760412"/>
            <a:ext cx="9167999" cy="1512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1512000" y="2636475"/>
            <a:ext cx="4404000" cy="757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1512000" y="3753732"/>
            <a:ext cx="4404000" cy="1979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3" type="body"/>
          </p:nvPr>
        </p:nvSpPr>
        <p:spPr>
          <a:xfrm>
            <a:off x="6276000" y="2633318"/>
            <a:ext cx="4404000" cy="7604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4" type="body"/>
          </p:nvPr>
        </p:nvSpPr>
        <p:spPr>
          <a:xfrm>
            <a:off x="6276000" y="3753732"/>
            <a:ext cx="4404000" cy="1979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6"/>
          <p:cNvSpPr/>
          <p:nvPr/>
        </p:nvSpPr>
        <p:spPr>
          <a:xfrm>
            <a:off x="766762" y="0"/>
            <a:ext cx="757235" cy="251998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766762" y="6102000"/>
            <a:ext cx="757235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4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>
  <p:cSld name="Сравнение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idx="1" type="body"/>
          </p:nvPr>
        </p:nvSpPr>
        <p:spPr>
          <a:xfrm>
            <a:off x="1512000" y="760412"/>
            <a:ext cx="4404000" cy="757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1512000" y="1877668"/>
            <a:ext cx="4404000" cy="385515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6275998" y="757256"/>
            <a:ext cx="4404000" cy="7604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4" type="body"/>
          </p:nvPr>
        </p:nvSpPr>
        <p:spPr>
          <a:xfrm>
            <a:off x="6276000" y="1877668"/>
            <a:ext cx="4404000" cy="385515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7"/>
          <p:cNvSpPr/>
          <p:nvPr/>
        </p:nvSpPr>
        <p:spPr>
          <a:xfrm>
            <a:off x="766762" y="0"/>
            <a:ext cx="757235" cy="251998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766762" y="6102000"/>
            <a:ext cx="757235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>
  <p:cSld name="Два объекта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" type="body"/>
          </p:nvPr>
        </p:nvSpPr>
        <p:spPr>
          <a:xfrm>
            <a:off x="1512000" y="760412"/>
            <a:ext cx="4404000" cy="497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2" type="body"/>
          </p:nvPr>
        </p:nvSpPr>
        <p:spPr>
          <a:xfrm>
            <a:off x="6276000" y="760412"/>
            <a:ext cx="4404000" cy="497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8"/>
          <p:cNvSpPr/>
          <p:nvPr/>
        </p:nvSpPr>
        <p:spPr>
          <a:xfrm>
            <a:off x="766762" y="0"/>
            <a:ext cx="757235" cy="251998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8"/>
          <p:cNvSpPr/>
          <p:nvPr/>
        </p:nvSpPr>
        <p:spPr>
          <a:xfrm>
            <a:off x="766762" y="6102000"/>
            <a:ext cx="757235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три подзаголоавка с объектами">
  <p:cSld name="Заголовок три подзаголоавка с объектами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1139824" y="760412"/>
            <a:ext cx="9919064" cy="1512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1139824" y="2636475"/>
            <a:ext cx="3048364" cy="757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1139824" y="3753732"/>
            <a:ext cx="3048364" cy="1979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3" type="body"/>
          </p:nvPr>
        </p:nvSpPr>
        <p:spPr>
          <a:xfrm>
            <a:off x="8003813" y="2633321"/>
            <a:ext cx="3055075" cy="7604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4" type="body"/>
          </p:nvPr>
        </p:nvSpPr>
        <p:spPr>
          <a:xfrm>
            <a:off x="8003813" y="3753732"/>
            <a:ext cx="3055075" cy="1979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5" type="body"/>
          </p:nvPr>
        </p:nvSpPr>
        <p:spPr>
          <a:xfrm>
            <a:off x="4548187" y="2633322"/>
            <a:ext cx="3095625" cy="7604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6" type="body"/>
          </p:nvPr>
        </p:nvSpPr>
        <p:spPr>
          <a:xfrm>
            <a:off x="4548187" y="3753732"/>
            <a:ext cx="3095625" cy="1979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9"/>
          <p:cNvSpPr/>
          <p:nvPr/>
        </p:nvSpPr>
        <p:spPr>
          <a:xfrm>
            <a:off x="766762" y="0"/>
            <a:ext cx="757235" cy="251998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"/>
          <p:cNvSpPr/>
          <p:nvPr/>
        </p:nvSpPr>
        <p:spPr>
          <a:xfrm>
            <a:off x="766762" y="6102000"/>
            <a:ext cx="757235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 трех объектов">
  <p:cSld name="Сравнение трех объектов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1139824" y="760412"/>
            <a:ext cx="3048364" cy="757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2" type="body"/>
          </p:nvPr>
        </p:nvSpPr>
        <p:spPr>
          <a:xfrm>
            <a:off x="1139824" y="1877668"/>
            <a:ext cx="3048364" cy="385515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3" type="body"/>
          </p:nvPr>
        </p:nvSpPr>
        <p:spPr>
          <a:xfrm>
            <a:off x="8003813" y="757258"/>
            <a:ext cx="3055075" cy="7604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4" type="body"/>
          </p:nvPr>
        </p:nvSpPr>
        <p:spPr>
          <a:xfrm>
            <a:off x="8003813" y="1877668"/>
            <a:ext cx="3055075" cy="385515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5" type="body"/>
          </p:nvPr>
        </p:nvSpPr>
        <p:spPr>
          <a:xfrm>
            <a:off x="4548187" y="760412"/>
            <a:ext cx="3095625" cy="7604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6" type="body"/>
          </p:nvPr>
        </p:nvSpPr>
        <p:spPr>
          <a:xfrm>
            <a:off x="4548187" y="1877668"/>
            <a:ext cx="3095625" cy="385515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0"/>
          <p:cNvSpPr/>
          <p:nvPr/>
        </p:nvSpPr>
        <p:spPr>
          <a:xfrm>
            <a:off x="766762" y="0"/>
            <a:ext cx="757235" cy="251998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0"/>
          <p:cNvSpPr/>
          <p:nvPr/>
        </p:nvSpPr>
        <p:spPr>
          <a:xfrm>
            <a:off x="766762" y="6102000"/>
            <a:ext cx="757235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523998" y="760412"/>
            <a:ext cx="9132888" cy="1520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523999" y="2636475"/>
            <a:ext cx="9132890" cy="30963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hyperlink" Target="https://pypi.python.org/pypi/safety" TargetMode="External"/><Relationship Id="rId6" Type="http://schemas.openxmlformats.org/officeDocument/2006/relationships/hyperlink" Target="https://pypi.python.org/pypi/safety" TargetMode="External"/><Relationship Id="rId7" Type="http://schemas.openxmlformats.org/officeDocument/2006/relationships/hyperlink" Target="https://wiki.openstack.org/wiki/Security/Projects/Bandit" TargetMode="External"/><Relationship Id="rId8" Type="http://schemas.openxmlformats.org/officeDocument/2006/relationships/hyperlink" Target="https://wiki.openstack.org/wiki/Security/Projects/Bandit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pythonsecurity.org/" TargetMode="External"/><Relationship Id="rId4" Type="http://schemas.openxmlformats.org/officeDocument/2006/relationships/hyperlink" Target="http://www.pythonsecurity.org/" TargetMode="External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ndrepetukhov.wordpress.com/" TargetMode="External"/><Relationship Id="rId4" Type="http://schemas.openxmlformats.org/officeDocument/2006/relationships/hyperlink" Target="https://habrahabr.ru/post/186608/#pickling" TargetMode="External"/><Relationship Id="rId5" Type="http://schemas.openxmlformats.org/officeDocument/2006/relationships/hyperlink" Target="https://www.w3schools.com/SQL/sql_injection.asp" TargetMode="External"/><Relationship Id="rId6" Type="http://schemas.openxmlformats.org/officeDocument/2006/relationships/hyperlink" Target="http://solutionmes.wikidot.com/crypto-dsa" TargetMode="External"/><Relationship Id="rId7" Type="http://schemas.openxmlformats.org/officeDocument/2006/relationships/hyperlink" Target="https://habrahabr.ru/post/262341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owasp.org/index.php/Top_10_2013-A9-Using_Components_with_Known_Vulnerabilities" TargetMode="External"/><Relationship Id="rId10" Type="http://schemas.openxmlformats.org/officeDocument/2006/relationships/hyperlink" Target="https://www.owasp.org/index.php/Top_10_2013-A8-Cross-Site_Request_Forgery_(CSRF)" TargetMode="External"/><Relationship Id="rId13" Type="http://schemas.openxmlformats.org/officeDocument/2006/relationships/image" Target="../media/image23.png"/><Relationship Id="rId12" Type="http://schemas.openxmlformats.org/officeDocument/2006/relationships/hyperlink" Target="https://www.owasp.org/index.php/Top_10_2013-A10-Unvalidated_Redirects_and_Forward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owasp.org/index.php/Top_10_2013-A1-Injection" TargetMode="External"/><Relationship Id="rId4" Type="http://schemas.openxmlformats.org/officeDocument/2006/relationships/hyperlink" Target="https://www.owasp.org/index.php/Top_10_2013-A2-Broken_Authentication_and_Session_Management" TargetMode="External"/><Relationship Id="rId9" Type="http://schemas.openxmlformats.org/officeDocument/2006/relationships/hyperlink" Target="https://www.owasp.org/index.php/Top_10_2013-A7-Missing_Function_Level_Access_Control" TargetMode="External"/><Relationship Id="rId5" Type="http://schemas.openxmlformats.org/officeDocument/2006/relationships/hyperlink" Target="https://www.owasp.org/index.php/Top_10_2013-A3-Cross-Site_Scripting_(XSS)" TargetMode="External"/><Relationship Id="rId6" Type="http://schemas.openxmlformats.org/officeDocument/2006/relationships/hyperlink" Target="https://www.owasp.org/index.php/Top_10_2013-A4-Insecure_Direct_Object_References" TargetMode="External"/><Relationship Id="rId7" Type="http://schemas.openxmlformats.org/officeDocument/2006/relationships/hyperlink" Target="https://www.owasp.org/index.php/Top_10_2013-A5-Security_Misconfiguration" TargetMode="External"/><Relationship Id="rId8" Type="http://schemas.openxmlformats.org/officeDocument/2006/relationships/hyperlink" Target="https://www.owasp.org/index.php/Top_10_2013-A6-Sensitive_Data_Exposur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F4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idx="4294967295" type="ctrTitle"/>
          </p:nvPr>
        </p:nvSpPr>
        <p:spPr>
          <a:xfrm>
            <a:off x="5227637" y="2276475"/>
            <a:ext cx="61215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rPr b="0" i="0" lang="ru" sz="44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Безопасность</a:t>
            </a:r>
            <a:endParaRPr b="0" i="0" sz="44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9"/>
          <p:cNvSpPr txBox="1"/>
          <p:nvPr>
            <p:ph idx="1" type="subTitle"/>
          </p:nvPr>
        </p:nvSpPr>
        <p:spPr>
          <a:xfrm>
            <a:off x="5161959" y="4041594"/>
            <a:ext cx="6558600" cy="18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A8B7"/>
              </a:buClr>
              <a:buSzPts val="1400"/>
              <a:buFont typeface="Arial"/>
              <a:buNone/>
            </a:pPr>
            <a:r>
              <a:rPr b="0" i="0" lang="ru" sz="2000" u="none" cap="none" strike="noStrike">
                <a:solidFill>
                  <a:srgbClr val="99A8B7"/>
                </a:solidFill>
                <a:latin typeface="Arial"/>
                <a:ea typeface="Arial"/>
                <a:cs typeface="Arial"/>
                <a:sym typeface="Arial"/>
              </a:rPr>
              <a:t>Базовые принципы ИБ. Криптография. Хэширование.</a:t>
            </a:r>
            <a:endParaRPr b="0" i="0" sz="2000" u="none" cap="none" strike="noStrike">
              <a:solidFill>
                <a:srgbClr val="99A8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A8B7"/>
              </a:buClr>
              <a:buSzPts val="1400"/>
              <a:buFont typeface="Arial"/>
              <a:buNone/>
            </a:pPr>
            <a:r>
              <a:rPr b="0" i="0" lang="ru" sz="2000" u="none" cap="none" strike="noStrike">
                <a:solidFill>
                  <a:srgbClr val="99A8B7"/>
                </a:solidFill>
                <a:latin typeface="Arial"/>
                <a:ea typeface="Arial"/>
                <a:cs typeface="Arial"/>
                <a:sym typeface="Arial"/>
              </a:rPr>
              <a:t>Авторизация и аутентификация. Уязвимости ПО. OWASP Top 10. Автоматизация проверки кода.</a:t>
            </a:r>
            <a:endParaRPr b="0" i="0" sz="2000" u="none" cap="none" strike="noStrike">
              <a:solidFill>
                <a:srgbClr val="99A8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5303837" y="765175"/>
            <a:ext cx="6121400" cy="755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A8B7"/>
              </a:buClr>
              <a:buSzPts val="2400"/>
              <a:buFont typeface="Arial"/>
              <a:buNone/>
            </a:pPr>
            <a:r>
              <a:rPr lang="ru" sz="2400">
                <a:solidFill>
                  <a:srgbClr val="99A8B7"/>
                </a:solidFill>
              </a:rPr>
              <a:t>Базы данных и PyQT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5303837" y="1520825"/>
            <a:ext cx="6121400" cy="755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Урок 6</a:t>
            </a:r>
            <a:endParaRPr b="1" i="0" sz="24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ython.png" id="146" name="Google Shape;1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900" y="1597025"/>
            <a:ext cx="3569400" cy="35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1523968" y="52366"/>
            <a:ext cx="98703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rPr lang="ru"/>
              <a:t> </a:t>
            </a:r>
            <a:endParaRPr b="0" i="0" sz="48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8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975" y="2491475"/>
            <a:ext cx="1528550" cy="173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 txBox="1"/>
          <p:nvPr/>
        </p:nvSpPr>
        <p:spPr>
          <a:xfrm>
            <a:off x="2977500" y="3054300"/>
            <a:ext cx="66588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" sz="60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Инъекция кода</a:t>
            </a:r>
            <a:endParaRPr b="1" i="0" sz="60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8"/>
          <p:cNvSpPr txBox="1"/>
          <p:nvPr/>
        </p:nvSpPr>
        <p:spPr>
          <a:xfrm>
            <a:off x="1651200" y="1306025"/>
            <a:ext cx="9046800" cy="13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" sz="2000" u="none" cap="none" strike="noStrike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eval</a:t>
            </a:r>
            <a:r>
              <a:rPr b="1" i="0" lang="ru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0" lang="ru" sz="2000" u="none" cap="none" strike="noStrike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"__import__('os').system('echo evil_eval BU-ga-ga')"</a:t>
            </a:r>
            <a:r>
              <a:rPr b="1" i="0" lang="ru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i="0" sz="2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1086575" y="4485875"/>
            <a:ext cx="107451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pickle.loads(</a:t>
            </a:r>
            <a:r>
              <a:rPr b="1" i="0" lang="ru" sz="2000" u="none" cap="none" strike="noStrike">
                <a:solidFill>
                  <a:srgbClr val="BF9000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1" i="0" lang="ru" sz="2000" u="none" cap="none" strike="noStrike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"cos\nsystem\n(S'echo I am Evil Pickle-module!'\ntR."</a:t>
            </a:r>
            <a:r>
              <a:rPr b="1" i="0" lang="ru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i="0" sz="2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1523968" y="52366"/>
            <a:ext cx="98703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rPr lang="ru"/>
              <a:t> </a:t>
            </a:r>
            <a:endParaRPr b="0" i="0" sz="48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500" y="2338800"/>
            <a:ext cx="2496774" cy="283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9"/>
          <p:cNvSpPr txBox="1"/>
          <p:nvPr/>
        </p:nvSpPr>
        <p:spPr>
          <a:xfrm>
            <a:off x="3118350" y="3054300"/>
            <a:ext cx="59553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" sz="60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SQL-инъекция</a:t>
            </a:r>
            <a:endParaRPr b="1" i="0" sz="60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title"/>
          </p:nvPr>
        </p:nvSpPr>
        <p:spPr>
          <a:xfrm>
            <a:off x="1523968" y="52366"/>
            <a:ext cx="98703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rPr lang="ru"/>
              <a:t> </a:t>
            </a:r>
            <a:endParaRPr b="0" i="0" sz="48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0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937500" y="1283700"/>
            <a:ext cx="10738800" cy="10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" sz="2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cursor.execute(</a:t>
            </a:r>
            <a:r>
              <a:rPr b="1" i="0" lang="ru" sz="2200" u="none" cap="none" strike="noStrike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"SELECT * FROM Artist WHERE Name=%s"</a:t>
            </a:r>
            <a:r>
              <a:rPr b="1" i="0" lang="ru" sz="2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% name)</a:t>
            </a:r>
            <a:endParaRPr b="1" i="0" sz="2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4" name="Google Shape;24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500" y="2338800"/>
            <a:ext cx="2496774" cy="283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 txBox="1"/>
          <p:nvPr/>
        </p:nvSpPr>
        <p:spPr>
          <a:xfrm>
            <a:off x="3118350" y="3054300"/>
            <a:ext cx="59553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" sz="60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SQL-инъекция</a:t>
            </a:r>
            <a:endParaRPr b="1" i="0" sz="60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1523968" y="52366"/>
            <a:ext cx="98703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rPr lang="ru"/>
              <a:t> </a:t>
            </a:r>
            <a:endParaRPr b="0" i="0" sz="48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937500" y="1283700"/>
            <a:ext cx="10738800" cy="10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" sz="2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cursor.execute(</a:t>
            </a:r>
            <a:r>
              <a:rPr b="1" i="0" lang="ru" sz="2200" u="none" cap="none" strike="noStrike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"SELECT * FROM Artist WHERE Name=%s"</a:t>
            </a:r>
            <a:r>
              <a:rPr b="1" i="0" lang="ru" sz="2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% name)</a:t>
            </a:r>
            <a:endParaRPr b="1" i="0" sz="2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3610675" y="4789300"/>
            <a:ext cx="66588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u" sz="3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 = </a:t>
            </a:r>
            <a:r>
              <a:rPr b="1" i="0" lang="ru" sz="3600" u="none" cap="none" strike="noStrike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"Vova OR 1=1"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500" y="2338800"/>
            <a:ext cx="2496774" cy="283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 txBox="1"/>
          <p:nvPr/>
        </p:nvSpPr>
        <p:spPr>
          <a:xfrm>
            <a:off x="3118350" y="3054300"/>
            <a:ext cx="59553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" sz="60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SQL-инъекция</a:t>
            </a:r>
            <a:endParaRPr b="1" i="0" sz="60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1523975" y="52373"/>
            <a:ext cx="98703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rPr b="1" i="0" lang="ru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Небезопасный код</a:t>
            </a:r>
            <a:endParaRPr b="0" i="0" sz="48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32"/>
          <p:cNvPicPr preferRelativeResize="0"/>
          <p:nvPr/>
        </p:nvPicPr>
        <p:blipFill rotWithShape="1">
          <a:blip r:embed="rId3">
            <a:alphaModFix/>
          </a:blip>
          <a:srcRect b="4025" l="16321" r="8495" t="18531"/>
          <a:stretch/>
        </p:blipFill>
        <p:spPr>
          <a:xfrm>
            <a:off x="3116825" y="1344050"/>
            <a:ext cx="5958350" cy="462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1523975" y="52373"/>
            <a:ext cx="98703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rPr b="1" i="0" lang="ru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Небезопасный код</a:t>
            </a:r>
            <a:endParaRPr b="0" i="0" sz="48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3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4500" y="1152125"/>
            <a:ext cx="3675625" cy="45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title"/>
          </p:nvPr>
        </p:nvSpPr>
        <p:spPr>
          <a:xfrm>
            <a:off x="1523975" y="52373"/>
            <a:ext cx="98703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rPr b="1" i="0" lang="ru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Небезопасный код</a:t>
            </a:r>
            <a:endParaRPr b="0" i="0" sz="48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4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6800" y="1344051"/>
            <a:ext cx="5938375" cy="42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1523975" y="52373"/>
            <a:ext cx="98703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rPr b="1" i="0" lang="ru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Автоматическая проверка кода</a:t>
            </a:r>
            <a:endParaRPr b="0" i="0" sz="48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5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100" y="1408848"/>
            <a:ext cx="322897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7975" y="1344050"/>
            <a:ext cx="2536799" cy="253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 txBox="1"/>
          <p:nvPr/>
        </p:nvSpPr>
        <p:spPr>
          <a:xfrm>
            <a:off x="1127100" y="3226650"/>
            <a:ext cx="3593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https://pypi.python.org/pypi/safety</a:t>
            </a:r>
            <a:endParaRPr b="0" i="0" sz="16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6"/>
            </a:endParaRPr>
          </a:p>
        </p:txBody>
      </p:sp>
      <p:sp>
        <p:nvSpPr>
          <p:cNvPr id="286" name="Google Shape;286;p35"/>
          <p:cNvSpPr txBox="1"/>
          <p:nvPr/>
        </p:nvSpPr>
        <p:spPr>
          <a:xfrm>
            <a:off x="1080125" y="3631350"/>
            <a:ext cx="51318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 pip install safety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 safety check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 safety check -r requirements.txt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" name="Google Shape;287;p35"/>
          <p:cNvSpPr txBox="1"/>
          <p:nvPr/>
        </p:nvSpPr>
        <p:spPr>
          <a:xfrm>
            <a:off x="5898375" y="3828275"/>
            <a:ext cx="60360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https://wiki.openstack.org/wiki/Security/Projects/Bandit</a:t>
            </a:r>
            <a:endParaRPr b="0" i="0" sz="18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8"/>
            </a:endParaRPr>
          </a:p>
        </p:txBody>
      </p:sp>
      <p:sp>
        <p:nvSpPr>
          <p:cNvPr id="288" name="Google Shape;288;p35"/>
          <p:cNvSpPr txBox="1"/>
          <p:nvPr/>
        </p:nvSpPr>
        <p:spPr>
          <a:xfrm>
            <a:off x="7151600" y="4421075"/>
            <a:ext cx="43560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 pip install bandit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 bandit -r path/to/your/code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title"/>
          </p:nvPr>
        </p:nvSpPr>
        <p:spPr>
          <a:xfrm>
            <a:off x="1523975" y="52373"/>
            <a:ext cx="98703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rPr b="1" i="0" lang="ru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Python Security project</a:t>
            </a:r>
            <a:endParaRPr b="0" i="0" sz="48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6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6"/>
          <p:cNvSpPr txBox="1"/>
          <p:nvPr/>
        </p:nvSpPr>
        <p:spPr>
          <a:xfrm>
            <a:off x="1523975" y="1103875"/>
            <a:ext cx="455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ru" sz="2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http://www.pythonsecurity.org/</a:t>
            </a:r>
            <a:endParaRPr b="0" i="0" sz="25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43863" y="1778875"/>
            <a:ext cx="4104275" cy="410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>
            <p:ph type="title"/>
          </p:nvPr>
        </p:nvSpPr>
        <p:spPr>
          <a:xfrm>
            <a:off x="1523975" y="52373"/>
            <a:ext cx="98703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rPr b="1" i="0" lang="ru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CVE</a:t>
            </a:r>
            <a:endParaRPr b="0" i="0" sz="48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6500" y="1162248"/>
            <a:ext cx="7239000" cy="51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1512000" y="140775"/>
            <a:ext cx="91680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rPr b="0" i="0" lang="ru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Цели урока</a:t>
            </a:r>
            <a:endParaRPr b="0" i="0" sz="48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3">
            <a:alphaModFix/>
          </a:blip>
          <a:srcRect b="0" l="16583" r="20288" t="0"/>
          <a:stretch/>
        </p:blipFill>
        <p:spPr>
          <a:xfrm>
            <a:off x="7854450" y="345425"/>
            <a:ext cx="4056175" cy="36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1574300" y="1738001"/>
            <a:ext cx="9830100" cy="3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2400"/>
              <a:buFont typeface="Arial"/>
              <a:buAutoNum type="arabicPeriod"/>
            </a:pPr>
            <a:r>
              <a:rPr b="1" i="0" lang="ru" sz="2400" u="none" cap="none" strike="sng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Взломать Пентагон;</a:t>
            </a:r>
            <a:endParaRPr b="1" i="0" sz="2400" u="none" cap="none" strike="sng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2400"/>
              <a:buFont typeface="Arial"/>
              <a:buAutoNum type="arabicPeriod"/>
            </a:pPr>
            <a:r>
              <a:rPr b="1" lang="ru" sz="2400"/>
              <a:t>Рассмотреть</a:t>
            </a:r>
            <a:r>
              <a:rPr b="1" i="0" lang="ru" sz="24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 криптографию;</a:t>
            </a:r>
            <a:endParaRPr b="1" i="0" sz="24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2400"/>
              <a:buFont typeface="Arial"/>
              <a:buAutoNum type="arabicPeriod"/>
            </a:pPr>
            <a:r>
              <a:rPr b="1" i="0" lang="ru" sz="24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Познакомиться с уязвимостями;</a:t>
            </a:r>
            <a:endParaRPr b="1" i="0" sz="24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2400"/>
              <a:buFont typeface="Arial"/>
              <a:buAutoNum type="arabicPeriod"/>
            </a:pPr>
            <a:r>
              <a:rPr b="1" i="0" lang="ru" sz="2400" u="none" cap="none" strike="sng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Стать параноиком</a:t>
            </a:r>
            <a:r>
              <a:rPr b="1" i="0" lang="ru" sz="24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  Думать о безопасности на всех этапах.</a:t>
            </a:r>
            <a:endParaRPr b="1" i="0" sz="24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82412" y="549150"/>
            <a:ext cx="1259300" cy="12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45112" y="1652775"/>
            <a:ext cx="1259300" cy="12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title"/>
          </p:nvPr>
        </p:nvSpPr>
        <p:spPr>
          <a:xfrm>
            <a:off x="1523975" y="52373"/>
            <a:ext cx="98703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rPr b="1" i="0" lang="ru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Copy “left”?</a:t>
            </a:r>
            <a:endParaRPr b="0" i="0" sz="48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8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3250" y="1223566"/>
            <a:ext cx="4988835" cy="498883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/>
          <p:cNvSpPr txBox="1"/>
          <p:nvPr/>
        </p:nvSpPr>
        <p:spPr>
          <a:xfrm>
            <a:off x="6540950" y="1855425"/>
            <a:ext cx="4988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" sz="40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Как защитить сво</a:t>
            </a:r>
            <a:r>
              <a:rPr b="1" lang="ru" sz="4000">
                <a:solidFill>
                  <a:srgbClr val="073763"/>
                </a:solidFill>
              </a:rPr>
              <a:t>е</a:t>
            </a:r>
            <a:r>
              <a:rPr b="1" i="0" lang="ru" sz="40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 приложение?</a:t>
            </a:r>
            <a:endParaRPr b="1" i="0" sz="40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>
            <p:ph type="title"/>
          </p:nvPr>
        </p:nvSpPr>
        <p:spPr>
          <a:xfrm>
            <a:off x="1523975" y="52373"/>
            <a:ext cx="98703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rPr b="1" i="0" lang="ru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Copy “left”?</a:t>
            </a:r>
            <a:endParaRPr b="0" i="0" sz="48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9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3250" y="1223566"/>
            <a:ext cx="4988835" cy="498883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9"/>
          <p:cNvSpPr txBox="1"/>
          <p:nvPr/>
        </p:nvSpPr>
        <p:spPr>
          <a:xfrm>
            <a:off x="6447000" y="2149000"/>
            <a:ext cx="5178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ru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Обфускация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ru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Урезанная версия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ru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USB-ключи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ru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Подписка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type="title"/>
          </p:nvPr>
        </p:nvSpPr>
        <p:spPr>
          <a:xfrm>
            <a:off x="1523975" y="52374"/>
            <a:ext cx="9870300" cy="13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rPr b="1" i="0" lang="ru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Вредные советы</a:t>
            </a:r>
            <a:endParaRPr b="0" i="0" sz="48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0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3320675" y="1503125"/>
            <a:ext cx="8490300" cy="40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ru" sz="2200"/>
              <a:t>Доверяй пользовательским данным. Всегда.</a:t>
            </a:r>
            <a:endParaRPr sz="2200"/>
          </a:p>
          <a:p>
            <a:pPr indent="-3683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ru" sz="2200"/>
              <a:t>Храни пароли в открытом виде.</a:t>
            </a:r>
            <a:endParaRPr sz="2200"/>
          </a:p>
          <a:p>
            <a:pPr indent="-3683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ru" sz="2200"/>
              <a:t>Проводи авторизацию по незашифрованному каналу.</a:t>
            </a:r>
            <a:endParaRPr sz="2200"/>
          </a:p>
          <a:p>
            <a:pPr indent="-3683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ru" sz="2200"/>
              <a:t>Придумай свою криптографию.</a:t>
            </a:r>
            <a:endParaRPr sz="2200"/>
          </a:p>
          <a:p>
            <a:pPr indent="-3683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ru" sz="2200"/>
              <a:t>Никогда не подписывай данные.</a:t>
            </a:r>
            <a:endParaRPr sz="2200"/>
          </a:p>
          <a:p>
            <a:pPr indent="-3683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ru" sz="2200"/>
              <a:t>Следуй принципу «Security through obscurity».</a:t>
            </a:r>
            <a:endParaRPr sz="2200"/>
          </a:p>
        </p:txBody>
      </p:sp>
      <p:pic>
        <p:nvPicPr>
          <p:cNvPr id="327" name="Google Shape;32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125" y="1412150"/>
            <a:ext cx="268605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/>
          <p:nvPr>
            <p:ph type="title"/>
          </p:nvPr>
        </p:nvSpPr>
        <p:spPr>
          <a:xfrm>
            <a:off x="1523975" y="52374"/>
            <a:ext cx="9870300" cy="13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rPr b="1" i="0" lang="ru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Вредные советы - 2</a:t>
            </a:r>
            <a:endParaRPr b="0" i="0" sz="48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1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1"/>
          <p:cNvSpPr txBox="1"/>
          <p:nvPr/>
        </p:nvSpPr>
        <p:spPr>
          <a:xfrm>
            <a:off x="2947525" y="1503125"/>
            <a:ext cx="9089100" cy="40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ru" sz="2200"/>
              <a:t>Не заглядывай в список </a:t>
            </a:r>
            <a:r>
              <a:rPr b="1" lang="ru" sz="2200"/>
              <a:t>CVE</a:t>
            </a:r>
            <a:r>
              <a:rPr lang="ru" sz="2200"/>
              <a:t> — это страшно.</a:t>
            </a:r>
            <a:endParaRPr sz="2200"/>
          </a:p>
          <a:p>
            <a:pPr indent="-3683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ru" sz="2200"/>
              <a:t>Всегда используй устаревшее ПО.</a:t>
            </a:r>
            <a:endParaRPr sz="2200"/>
          </a:p>
          <a:p>
            <a:pPr indent="-3683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ru" sz="2200"/>
              <a:t>Устанавливай неизвестные библиотеки.</a:t>
            </a:r>
            <a:endParaRPr sz="2200"/>
          </a:p>
          <a:p>
            <a:pPr indent="-3683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ru" sz="2200"/>
              <a:t>Пиши сложный код.</a:t>
            </a:r>
            <a:endParaRPr sz="2200"/>
          </a:p>
          <a:p>
            <a:pPr indent="-3683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ru" sz="2200"/>
              <a:t>Все помещай в репозиторий (пароли, явки, ip-адреса).</a:t>
            </a:r>
            <a:endParaRPr sz="2200"/>
          </a:p>
          <a:p>
            <a:pPr indent="-3683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ru" sz="2200"/>
              <a:t>Не делай бэкапы.</a:t>
            </a:r>
            <a:endParaRPr sz="2200"/>
          </a:p>
        </p:txBody>
      </p:sp>
      <p:pic>
        <p:nvPicPr>
          <p:cNvPr id="335" name="Google Shape;33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125" y="1412150"/>
            <a:ext cx="268605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type="title"/>
          </p:nvPr>
        </p:nvSpPr>
        <p:spPr>
          <a:xfrm>
            <a:off x="1512000" y="146400"/>
            <a:ext cx="9168000" cy="12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rPr lang="ru"/>
              <a:t>Практическое</a:t>
            </a:r>
            <a:r>
              <a:rPr b="0" i="0" lang="ru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 задание</a:t>
            </a:r>
            <a:endParaRPr b="0" i="0" sz="48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7225" y="1299075"/>
            <a:ext cx="6625224" cy="496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3"/>
          <p:cNvSpPr txBox="1"/>
          <p:nvPr>
            <p:ph type="title"/>
          </p:nvPr>
        </p:nvSpPr>
        <p:spPr>
          <a:xfrm>
            <a:off x="1512000" y="66450"/>
            <a:ext cx="91680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rPr b="0" i="0" lang="ru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Внедрение безопасности</a:t>
            </a:r>
            <a:endParaRPr b="0" i="0" sz="48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43"/>
          <p:cNvPicPr preferRelativeResize="0"/>
          <p:nvPr/>
        </p:nvPicPr>
        <p:blipFill rotWithShape="1">
          <a:blip r:embed="rId3">
            <a:alphaModFix/>
          </a:blip>
          <a:srcRect b="49613" l="7115" r="23056" t="29681"/>
          <a:stretch/>
        </p:blipFill>
        <p:spPr>
          <a:xfrm>
            <a:off x="1068625" y="2252274"/>
            <a:ext cx="9723325" cy="192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/>
          <p:nvPr>
            <p:ph type="title"/>
          </p:nvPr>
        </p:nvSpPr>
        <p:spPr>
          <a:xfrm>
            <a:off x="1512000" y="146400"/>
            <a:ext cx="9168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rPr lang="ru"/>
              <a:t>Практическое</a:t>
            </a:r>
            <a:r>
              <a:rPr b="0" i="0" lang="ru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 задание</a:t>
            </a:r>
            <a:endParaRPr b="0" i="0" sz="48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4"/>
          <p:cNvSpPr txBox="1"/>
          <p:nvPr/>
        </p:nvSpPr>
        <p:spPr>
          <a:xfrm>
            <a:off x="1418075" y="1535700"/>
            <a:ext cx="10290000" cy="45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ru" sz="2200"/>
              <a:t>Реализовать аутентификацию пользователей на сервере.</a:t>
            </a:r>
            <a:endParaRPr sz="2200"/>
          </a:p>
          <a:p>
            <a:pPr indent="-3683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ru" sz="2200"/>
              <a:t>Реализовать декоратор </a:t>
            </a:r>
            <a:r>
              <a:rPr b="1" lang="ru" sz="2200"/>
              <a:t>@login_required</a:t>
            </a:r>
            <a:r>
              <a:rPr lang="ru" sz="2200"/>
              <a:t>, проверяющий авторизованность пользователя для выполнения той или иной функции.</a:t>
            </a:r>
            <a:endParaRPr sz="2200"/>
          </a:p>
          <a:p>
            <a:pPr indent="-3683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ru" sz="2200"/>
              <a:t>Реализовать хранение паролей в БД сервера (пароли не хранятся в открытом виде — хранится хэш-образ от пароля с добавлением криптографической соли).</a:t>
            </a:r>
            <a:endParaRPr sz="2200"/>
          </a:p>
          <a:p>
            <a:pPr indent="-3683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ru" sz="2200"/>
              <a:t>* Реализовать возможность сквозного шифрования сообщений (использовать асимметричный шифр, ключи которого хранятся только у клиентов).</a:t>
            </a:r>
            <a:endParaRPr b="1" sz="22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44"/>
          <p:cNvPicPr preferRelativeResize="0"/>
          <p:nvPr/>
        </p:nvPicPr>
        <p:blipFill rotWithShape="1">
          <a:blip r:embed="rId3">
            <a:alphaModFix/>
          </a:blip>
          <a:srcRect b="6846" l="14131" r="13951" t="6908"/>
          <a:stretch/>
        </p:blipFill>
        <p:spPr>
          <a:xfrm>
            <a:off x="5431750" y="5081675"/>
            <a:ext cx="1675624" cy="15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/>
          <p:nvPr>
            <p:ph type="title"/>
          </p:nvPr>
        </p:nvSpPr>
        <p:spPr>
          <a:xfrm>
            <a:off x="1512000" y="440000"/>
            <a:ext cx="9167999" cy="1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rPr b="0" i="0" lang="ru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Дополнительные материалы</a:t>
            </a:r>
            <a:endParaRPr b="0" i="0" sz="48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5"/>
          <p:cNvSpPr txBox="1"/>
          <p:nvPr>
            <p:ph idx="1" type="body"/>
          </p:nvPr>
        </p:nvSpPr>
        <p:spPr>
          <a:xfrm>
            <a:off x="1512000" y="1706881"/>
            <a:ext cx="10023600" cy="4746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2C2D30"/>
              </a:buClr>
              <a:buSzPts val="2400"/>
              <a:buFont typeface="Arial"/>
              <a:buAutoNum type="arabicPeriod"/>
            </a:pPr>
            <a:r>
              <a:rPr b="0" i="0" lang="ru" sz="24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Python, pickle и внедрение кода </a:t>
            </a:r>
            <a:r>
              <a:rPr b="0" i="0" lang="ru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https://andrepetukhov.wordpress.com</a:t>
            </a:r>
            <a:endParaRPr b="0" i="0" sz="24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2C2D30"/>
              </a:buClr>
              <a:buSzPts val="2400"/>
              <a:buFont typeface="Arial"/>
              <a:buAutoNum type="arabicPeriod"/>
            </a:pPr>
            <a:r>
              <a:rPr b="0" i="0" lang="ru" sz="24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Использование модуля pickle на своих объектах (Хабр) </a:t>
            </a:r>
            <a:r>
              <a:rPr b="0" i="0" lang="ru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https://habrahabr.ru/post/186608/#pickling</a:t>
            </a:r>
            <a:endParaRPr b="0" i="0" sz="24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2C2D30"/>
              </a:buClr>
              <a:buSzPts val="2400"/>
              <a:buFont typeface="Arial"/>
              <a:buAutoNum type="arabicPeriod"/>
            </a:pPr>
            <a:r>
              <a:rPr b="0" i="0" lang="ru" sz="24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w3schools - SQL Injection </a:t>
            </a:r>
            <a:r>
              <a:rPr b="0" i="0" lang="ru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https://www.w3schools.com/SQL/sql_injection.asp</a:t>
            </a:r>
            <a:endParaRPr b="0" i="0" sz="24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2C2D30"/>
              </a:buClr>
              <a:buSzPts val="2400"/>
              <a:buFont typeface="Arial"/>
              <a:buAutoNum type="arabicPeriod"/>
            </a:pPr>
            <a:r>
              <a:rPr b="0" i="0" lang="ru" sz="24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Алгоритм DSA </a:t>
            </a:r>
            <a:r>
              <a:rPr b="0" i="0" lang="ru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http://solutionmes.wikidot.com/crypto-dsa</a:t>
            </a:r>
            <a:endParaRPr b="0" i="0" sz="24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2C2D30"/>
              </a:buClr>
              <a:buSzPts val="2400"/>
              <a:buFont typeface="Arial"/>
              <a:buAutoNum type="arabicPeriod"/>
            </a:pPr>
            <a:r>
              <a:rPr b="0" i="0" lang="ru" sz="24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Подписываем данные: HMAC на практике в API и Web-формах (Хабр) </a:t>
            </a:r>
            <a:r>
              <a:rPr b="0" i="0" lang="ru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https://habrahabr.ru/post/262341/</a:t>
            </a:r>
            <a:endParaRPr b="0" i="0" sz="24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2C2D3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C2D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1523975" y="52373"/>
            <a:ext cx="98703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rPr b="1" i="0" lang="ru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Базовые принципы ИБ</a:t>
            </a:r>
            <a:endParaRPr b="0" i="0" sz="48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1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6165175" y="4908900"/>
            <a:ext cx="46737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Конфиденциальность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1225725" y="2218675"/>
            <a:ext cx="36126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Целостность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7107725" y="1132675"/>
            <a:ext cx="30000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Доступность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3350" y="1543600"/>
            <a:ext cx="3365304" cy="3365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1523975" y="52373"/>
            <a:ext cx="98703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rPr b="1" lang="ru"/>
              <a:t>К</a:t>
            </a:r>
            <a:r>
              <a:rPr b="1" i="0" lang="ru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риптография</a:t>
            </a:r>
            <a:endParaRPr b="0" i="0" sz="48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 rotWithShape="1">
          <a:blip r:embed="rId3">
            <a:alphaModFix/>
          </a:blip>
          <a:srcRect b="32690" l="4032" r="26670" t="23101"/>
          <a:stretch/>
        </p:blipFill>
        <p:spPr>
          <a:xfrm>
            <a:off x="2959250" y="1344050"/>
            <a:ext cx="6394472" cy="13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/>
        </p:nvSpPr>
        <p:spPr>
          <a:xfrm>
            <a:off x="422750" y="2935025"/>
            <a:ext cx="34524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Симметричное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шифрование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4596000" y="2935025"/>
            <a:ext cx="36126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Асимметричное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шифрование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8823275" y="2935025"/>
            <a:ext cx="30000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Хэширование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1523975" y="52373"/>
            <a:ext cx="98703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rPr b="1" i="0" lang="ru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Авторизация, аутентификация</a:t>
            </a:r>
            <a:endParaRPr b="0" i="0" sz="48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1775" y="1156150"/>
            <a:ext cx="4227800" cy="527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/>
        </p:nvSpPr>
        <p:spPr>
          <a:xfrm>
            <a:off x="1702750" y="1937600"/>
            <a:ext cx="5307900" cy="34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Разделение прав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Хранение паролей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Аутентификация сообщений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Цифровая подпись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1523975" y="52373"/>
            <a:ext cx="98703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rPr b="1" i="0" lang="ru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OWASP</a:t>
            </a:r>
            <a:endParaRPr b="0" i="0" sz="48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1597075" y="1127275"/>
            <a:ext cx="98703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6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A1-</a:t>
            </a:r>
            <a:r>
              <a:rPr b="0" i="0" lang="ru" sz="2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Injections</a:t>
            </a:r>
            <a:endParaRPr b="0" i="0" sz="2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6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A2-</a:t>
            </a:r>
            <a:r>
              <a:rPr b="0" i="0" lang="ru" sz="2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Broken Authentication and Session Management</a:t>
            </a:r>
            <a:endParaRPr b="0" i="0" sz="2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6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A3-</a:t>
            </a:r>
            <a:r>
              <a:rPr b="0" i="0" lang="ru" sz="2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Sensitive Data Exposure</a:t>
            </a:r>
            <a:endParaRPr b="0" i="0" sz="2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6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A4-</a:t>
            </a:r>
            <a:r>
              <a:rPr b="0" i="0" lang="ru" sz="2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XML External Entities</a:t>
            </a:r>
            <a:endParaRPr b="0" i="0" sz="2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6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A5-</a:t>
            </a:r>
            <a:r>
              <a:rPr b="0" i="0" lang="ru" sz="2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Broken Access Control</a:t>
            </a:r>
            <a:endParaRPr b="0" i="0" sz="2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6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/>
              </a:rPr>
              <a:t>A6-</a:t>
            </a:r>
            <a:r>
              <a:rPr b="0" i="0" lang="ru" sz="2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Security Misconfiguration</a:t>
            </a:r>
            <a:endParaRPr b="0" i="0" sz="2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6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/>
              </a:rPr>
              <a:t>A7-</a:t>
            </a:r>
            <a:r>
              <a:rPr b="0" i="0" lang="ru" sz="2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Cross Site Scripting</a:t>
            </a:r>
            <a:endParaRPr b="0" i="0" sz="2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6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/>
              </a:rPr>
              <a:t>A8-</a:t>
            </a:r>
            <a:r>
              <a:rPr b="0" i="0" lang="ru" sz="2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Insecure Deserialization</a:t>
            </a:r>
            <a:endParaRPr b="0" i="0" sz="2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6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1"/>
              </a:rPr>
              <a:t>A9-</a:t>
            </a:r>
            <a:r>
              <a:rPr b="0" i="0" lang="ru" sz="2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Using Components with Known Vulnerabilities</a:t>
            </a:r>
            <a:endParaRPr b="0" i="0" sz="2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6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2"/>
              </a:rPr>
              <a:t>A10-</a:t>
            </a:r>
            <a:r>
              <a:rPr b="0" i="0" lang="ru" sz="2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Insufficient Logging&amp;Monitoring</a:t>
            </a:r>
            <a:endParaRPr b="0" i="0" sz="26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699851" y="4286375"/>
            <a:ext cx="2019800" cy="20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1523975" y="52373"/>
            <a:ext cx="98703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rPr b="1" i="0" lang="ru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rPr>
              <a:t>Небезопасный код</a:t>
            </a:r>
            <a:endParaRPr b="0" i="0" sz="48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5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2175" y="1608800"/>
            <a:ext cx="4872099" cy="39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1523975" y="2242950"/>
            <a:ext cx="481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ru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ru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pickle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ru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SQL-injection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8575" y="2125525"/>
            <a:ext cx="1697000" cy="10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673335">
            <a:off x="552152" y="3852274"/>
            <a:ext cx="1279524" cy="92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1523968" y="52366"/>
            <a:ext cx="98703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rPr lang="ru"/>
              <a:t> </a:t>
            </a:r>
            <a:endParaRPr b="0" i="0" sz="48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500" y="2338800"/>
            <a:ext cx="2496774" cy="283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/>
        </p:nvSpPr>
        <p:spPr>
          <a:xfrm>
            <a:off x="2977500" y="3054300"/>
            <a:ext cx="66588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" sz="60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Инъекция кода</a:t>
            </a:r>
            <a:endParaRPr b="1" i="0" sz="60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1523968" y="52366"/>
            <a:ext cx="98703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rPr lang="ru"/>
              <a:t> </a:t>
            </a:r>
            <a:endParaRPr b="0" i="0" sz="4800" u="none" cap="none" strike="noStrike">
              <a:solidFill>
                <a:srgbClr val="4C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7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975" y="2491475"/>
            <a:ext cx="1528550" cy="173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/>
        </p:nvSpPr>
        <p:spPr>
          <a:xfrm>
            <a:off x="2977500" y="3054300"/>
            <a:ext cx="66588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" sz="60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Инъекция кода</a:t>
            </a:r>
            <a:endParaRPr b="1" i="0" sz="60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1651200" y="1306025"/>
            <a:ext cx="9046800" cy="13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" sz="2000" u="none" cap="none" strike="noStrike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eval</a:t>
            </a:r>
            <a:r>
              <a:rPr b="1" i="0" lang="ru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0" lang="ru" sz="2000" u="none" cap="none" strike="noStrike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"__import__('os').system('echo evil_eval BU-ga-ga')"</a:t>
            </a:r>
            <a:r>
              <a:rPr b="1" i="0" lang="ru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i="0" sz="2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Шаблон презентации GB (1)">
  <a:themeElements>
    <a:clrScheme name="GeekBrains">
      <a:dk1>
        <a:srgbClr val="2C2D30"/>
      </a:dk1>
      <a:lt1>
        <a:srgbClr val="F9F9FB"/>
      </a:lt1>
      <a:dk2>
        <a:srgbClr val="4C5D6E"/>
      </a:dk2>
      <a:lt2>
        <a:srgbClr val="FFFFFF"/>
      </a:lt2>
      <a:accent1>
        <a:srgbClr val="177BBB"/>
      </a:accent1>
      <a:accent2>
        <a:srgbClr val="4DB6AC"/>
      </a:accent2>
      <a:accent3>
        <a:srgbClr val="FCC87B"/>
      </a:accent3>
      <a:accent4>
        <a:srgbClr val="C94D4C"/>
      </a:accent4>
      <a:accent5>
        <a:srgbClr val="9277C3"/>
      </a:accent5>
      <a:accent6>
        <a:srgbClr val="99A8B7"/>
      </a:accent6>
      <a:hlink>
        <a:srgbClr val="177BBB"/>
      </a:hlink>
      <a:folHlink>
        <a:srgbClr val="9277C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